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57" r:id="rId4"/>
    <p:sldId id="261" r:id="rId5"/>
    <p:sldId id="283" r:id="rId6"/>
    <p:sldId id="271" r:id="rId7"/>
    <p:sldId id="260" r:id="rId8"/>
    <p:sldId id="273" r:id="rId9"/>
    <p:sldId id="274" r:id="rId10"/>
    <p:sldId id="262" r:id="rId11"/>
    <p:sldId id="284" r:id="rId12"/>
    <p:sldId id="286" r:id="rId13"/>
    <p:sldId id="285" r:id="rId14"/>
    <p:sldId id="263" r:id="rId15"/>
    <p:sldId id="264" r:id="rId16"/>
    <p:sldId id="275" r:id="rId17"/>
    <p:sldId id="266" r:id="rId18"/>
    <p:sldId id="277" r:id="rId19"/>
    <p:sldId id="265" r:id="rId20"/>
    <p:sldId id="279" r:id="rId21"/>
    <p:sldId id="282" r:id="rId22"/>
    <p:sldId id="281" r:id="rId23"/>
    <p:sldId id="267" r:id="rId24"/>
    <p:sldId id="272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3775" autoAdjust="0"/>
  </p:normalViewPr>
  <p:slideViewPr>
    <p:cSldViewPr snapToGrid="0">
      <p:cViewPr varScale="1">
        <p:scale>
          <a:sx n="31" d="100"/>
          <a:sy n="31" d="100"/>
        </p:scale>
        <p:origin x="72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FE346-6662-49D0-A7B6-C9009745506D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7CC33-0115-456A-915C-6044B961F2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99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全体の流れ</a:t>
            </a:r>
            <a:endParaRPr kumimoji="1" lang="en-US" altLang="ja-JP" dirty="0" smtClean="0"/>
          </a:p>
          <a:p>
            <a:r>
              <a:rPr kumimoji="1" lang="ja-JP" altLang="en-US" dirty="0" smtClean="0"/>
              <a:t>アプリ説明</a:t>
            </a:r>
            <a:endParaRPr kumimoji="1" lang="en-US" altLang="ja-JP" dirty="0" smtClean="0"/>
          </a:p>
          <a:p>
            <a:r>
              <a:rPr kumimoji="1" lang="ja-JP" altLang="en-US" dirty="0" smtClean="0"/>
              <a:t>↓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インタビュー仮説検証</a:t>
            </a:r>
            <a:endParaRPr kumimoji="1" lang="en-US" altLang="ja-JP" dirty="0" smtClean="0"/>
          </a:p>
          <a:p>
            <a:r>
              <a:rPr kumimoji="1" lang="ja-JP" altLang="en-US" dirty="0" smtClean="0"/>
              <a:t>↓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実現可能性</a:t>
            </a:r>
            <a:endParaRPr kumimoji="1" lang="en-US" altLang="ja-JP" dirty="0" smtClean="0"/>
          </a:p>
          <a:p>
            <a:r>
              <a:rPr kumimoji="1" lang="ja-JP" altLang="en-US" dirty="0" smtClean="0"/>
              <a:t>↓</a:t>
            </a:r>
            <a:endParaRPr kumimoji="1" lang="en-US" altLang="ja-JP" dirty="0" smtClean="0"/>
          </a:p>
          <a:p>
            <a:r>
              <a:rPr kumimoji="1" lang="ja-JP" altLang="en-US" dirty="0" smtClean="0"/>
              <a:t>成長性</a:t>
            </a:r>
            <a:endParaRPr kumimoji="1" lang="en-US" altLang="ja-JP" dirty="0" smtClean="0"/>
          </a:p>
          <a:p>
            <a:r>
              <a:rPr kumimoji="1" lang="ja-JP" altLang="en-US" dirty="0" smtClean="0"/>
              <a:t>↓</a:t>
            </a:r>
            <a:endParaRPr kumimoji="1" lang="en-US" altLang="ja-JP" dirty="0" smtClean="0"/>
          </a:p>
          <a:p>
            <a:r>
              <a:rPr kumimoji="1" lang="ja-JP" altLang="en-US" dirty="0" smtClean="0"/>
              <a:t>将来のビジョン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7CC33-0115-456A-915C-6044B961F2E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42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300</a:t>
            </a:r>
            <a:r>
              <a:rPr kumimoji="1" lang="ja-JP" altLang="en-US" dirty="0" smtClean="0"/>
              <a:t>円でこのサービスを利用したいか聞いたアンケート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7CC33-0115-456A-915C-6044B961F2E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4288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7CC33-0115-456A-915C-6044B961F2E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14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push/>
  </p:transition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EUaMeLDJvg&amp;t=86s" TargetMode="External"/><Relationship Id="rId2" Type="http://schemas.openxmlformats.org/officeDocument/2006/relationships/hyperlink" Target="https://www.youtube.com/watch?v=wbdtuUMeRg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Ir-nX63dUA" TargetMode="External"/><Relationship Id="rId5" Type="http://schemas.openxmlformats.org/officeDocument/2006/relationships/hyperlink" Target="https://www.youtube.com/watch?v=S1FpjwKqtPs&amp;feature=emb_logo" TargetMode="External"/><Relationship Id="rId4" Type="http://schemas.openxmlformats.org/officeDocument/2006/relationships/hyperlink" Target="https://twitter.com/Lallatala/status/1186614511186243584?s=2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4212" y="914400"/>
            <a:ext cx="8001000" cy="1761066"/>
          </a:xfrm>
        </p:spPr>
        <p:txBody>
          <a:bodyPr>
            <a:normAutofit/>
          </a:bodyPr>
          <a:lstStyle/>
          <a:p>
            <a:r>
              <a:rPr lang="en-US" altLang="ja-JP" sz="5400" dirty="0" smtClean="0"/>
              <a:t>foot TAgs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4211" y="3115733"/>
            <a:ext cx="7352883" cy="338132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3000" dirty="0">
                <a:solidFill>
                  <a:schemeClr val="tx1">
                    <a:lumMod val="85000"/>
                  </a:schemeClr>
                </a:solidFill>
              </a:rPr>
              <a:t>発表</a:t>
            </a:r>
            <a:r>
              <a:rPr lang="ja-JP" altLang="en-US" sz="3000" dirty="0" smtClean="0">
                <a:solidFill>
                  <a:schemeClr val="tx1">
                    <a:lumMod val="85000"/>
                  </a:schemeClr>
                </a:solidFill>
              </a:rPr>
              <a:t>日 </a:t>
            </a:r>
            <a:r>
              <a:rPr lang="en-US" altLang="ja-JP" sz="3000" dirty="0" smtClean="0">
                <a:solidFill>
                  <a:schemeClr val="tx1">
                    <a:lumMod val="85000"/>
                  </a:schemeClr>
                </a:solidFill>
              </a:rPr>
              <a:t>2021/2/15</a:t>
            </a:r>
          </a:p>
          <a:p>
            <a:r>
              <a:rPr lang="ja-JP" altLang="en-US" sz="3000" dirty="0" smtClean="0">
                <a:solidFill>
                  <a:schemeClr val="tx1">
                    <a:lumMod val="85000"/>
                  </a:schemeClr>
                </a:solidFill>
              </a:rPr>
              <a:t>チーム</a:t>
            </a:r>
            <a:r>
              <a:rPr lang="en-US" altLang="ja-JP" sz="3000" dirty="0" smtClean="0">
                <a:solidFill>
                  <a:schemeClr val="tx1">
                    <a:lumMod val="85000"/>
                  </a:schemeClr>
                </a:solidFill>
              </a:rPr>
              <a:t>B</a:t>
            </a:r>
            <a:endParaRPr lang="en-US" altLang="ja-JP" sz="3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ja-JP" sz="3000" dirty="0">
                <a:solidFill>
                  <a:schemeClr val="tx1">
                    <a:lumMod val="85000"/>
                  </a:schemeClr>
                </a:solidFill>
              </a:rPr>
              <a:t>C0118034</a:t>
            </a:r>
            <a:r>
              <a:rPr lang="ja-JP" altLang="en-US" sz="3000" dirty="0">
                <a:solidFill>
                  <a:schemeClr val="tx1">
                    <a:lumMod val="85000"/>
                  </a:schemeClr>
                </a:solidFill>
              </a:rPr>
              <a:t>　岩崎陸隼</a:t>
            </a:r>
          </a:p>
          <a:p>
            <a:r>
              <a:rPr lang="en-US" altLang="ja-JP" sz="3000" dirty="0">
                <a:solidFill>
                  <a:schemeClr val="tx1">
                    <a:lumMod val="85000"/>
                  </a:schemeClr>
                </a:solidFill>
              </a:rPr>
              <a:t>C0118144</a:t>
            </a:r>
            <a:r>
              <a:rPr lang="ja-JP" altLang="en-US" sz="3000" dirty="0">
                <a:solidFill>
                  <a:schemeClr val="tx1">
                    <a:lumMod val="85000"/>
                  </a:schemeClr>
                </a:solidFill>
              </a:rPr>
              <a:t>　周防俊輝</a:t>
            </a:r>
          </a:p>
          <a:p>
            <a:r>
              <a:rPr lang="en-US" altLang="ja-JP" sz="3000" dirty="0">
                <a:solidFill>
                  <a:schemeClr val="tx1">
                    <a:lumMod val="85000"/>
                  </a:schemeClr>
                </a:solidFill>
              </a:rPr>
              <a:t>C0118166</a:t>
            </a:r>
            <a:r>
              <a:rPr lang="ja-JP" altLang="en-US" sz="3000" dirty="0">
                <a:solidFill>
                  <a:schemeClr val="tx1">
                    <a:lumMod val="85000"/>
                  </a:schemeClr>
                </a:solidFill>
              </a:rPr>
              <a:t>　高橋昂暉</a:t>
            </a:r>
          </a:p>
          <a:p>
            <a:r>
              <a:rPr lang="en-US" altLang="ja-JP" sz="3000" dirty="0">
                <a:solidFill>
                  <a:schemeClr val="tx1">
                    <a:lumMod val="85000"/>
                  </a:schemeClr>
                </a:solidFill>
              </a:rPr>
              <a:t>C0118306</a:t>
            </a:r>
            <a:r>
              <a:rPr lang="ja-JP" altLang="en-US" sz="3000" dirty="0">
                <a:solidFill>
                  <a:schemeClr val="tx1">
                    <a:lumMod val="85000"/>
                  </a:schemeClr>
                </a:solidFill>
              </a:rPr>
              <a:t>　林　尚寛</a:t>
            </a:r>
          </a:p>
          <a:p>
            <a:endParaRPr kumimoji="1" lang="ja-JP" alt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23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4002" y="5000679"/>
            <a:ext cx="8534400" cy="1507067"/>
          </a:xfrm>
        </p:spPr>
        <p:txBody>
          <a:bodyPr/>
          <a:lstStyle/>
          <a:p>
            <a:r>
              <a:rPr lang="ja-JP" altLang="en-US" dirty="0"/>
              <a:t>アンケート結果</a:t>
            </a:r>
            <a:endParaRPr kumimoji="1" lang="ja-JP" altLang="en-US" dirty="0"/>
          </a:p>
        </p:txBody>
      </p:sp>
      <p:pic>
        <p:nvPicPr>
          <p:cNvPr id="1032" name="Picture 8" descr="フォームの回答のグラフ。質問のタイトル: このサービスを利用したいと考えますか？。回答数: 7 件の回答。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5" y="729791"/>
            <a:ext cx="9828964" cy="41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フォームの回答のグラフ。質問のタイトル: サービスの機能で最も魅力的に感じるのは何ですか？。回答数: 7 件の回答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5" y="729791"/>
            <a:ext cx="9828964" cy="41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398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収入</a:t>
            </a:r>
            <a:endParaRPr kumimoji="1" lang="ja-JP" altLang="en-US" dirty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1" y="1253067"/>
            <a:ext cx="9919379" cy="23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06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4212" y="4859866"/>
            <a:ext cx="8534400" cy="1507067"/>
          </a:xfrm>
        </p:spPr>
        <p:txBody>
          <a:bodyPr/>
          <a:lstStyle/>
          <a:p>
            <a:r>
              <a:rPr lang="ja-JP" altLang="en-US" dirty="0"/>
              <a:t>支出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016000"/>
            <a:ext cx="8998295" cy="38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43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収支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811866"/>
            <a:ext cx="9018588" cy="17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2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6506" y="2674574"/>
            <a:ext cx="8534400" cy="1507067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今後の展望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05287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1159482">
            <a:off x="1341938" y="2754785"/>
            <a:ext cx="8534400" cy="1507067"/>
          </a:xfrm>
        </p:spPr>
        <p:txBody>
          <a:bodyPr>
            <a:normAutofit/>
          </a:bodyPr>
          <a:lstStyle/>
          <a:p>
            <a:r>
              <a:rPr kumimoji="1" lang="ja-JP" altLang="en-US" sz="6000" dirty="0" smtClean="0"/>
              <a:t>他スポーツへの応用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60317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3074" name="Picture 2" descr="プロ野球の｢球場PV｣はどこまで普及するのか | スポーツ | 東洋経済オンライン | 経済ニュースの新基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45529"/>
            <a:ext cx="5994234" cy="336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ndroid 用の バスケットボールの壁紙 APK をダウンロー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92448"/>
            <a:ext cx="6613524" cy="371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5801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1159482">
            <a:off x="1341938" y="2754785"/>
            <a:ext cx="8534400" cy="1507067"/>
          </a:xfrm>
        </p:spPr>
        <p:txBody>
          <a:bodyPr>
            <a:normAutofit/>
          </a:bodyPr>
          <a:lstStyle/>
          <a:p>
            <a:r>
              <a:rPr kumimoji="1" lang="ja-JP" altLang="en-US" sz="6000" dirty="0" smtClean="0"/>
              <a:t>教材としての利用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739298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0254" y="1151021"/>
            <a:ext cx="8534400" cy="3615267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solidFill>
                  <a:schemeClr val="tx1"/>
                </a:solidFill>
              </a:rPr>
              <a:t>選手目線が</a:t>
            </a:r>
            <a:r>
              <a:rPr lang="ja-JP" altLang="en-US" sz="3600" dirty="0" smtClean="0">
                <a:solidFill>
                  <a:schemeClr val="tx1"/>
                </a:solidFill>
              </a:rPr>
              <a:t>分かる</a:t>
            </a:r>
            <a:endParaRPr lang="en-US" altLang="ja-JP" sz="3600" dirty="0" smtClean="0">
              <a:solidFill>
                <a:schemeClr val="tx1"/>
              </a:solidFill>
            </a:endParaRPr>
          </a:p>
          <a:p>
            <a:r>
              <a:rPr kumimoji="1" lang="ja-JP" altLang="en-US" sz="3600" dirty="0">
                <a:solidFill>
                  <a:schemeClr val="tx1"/>
                </a:solidFill>
              </a:rPr>
              <a:t>映像</a:t>
            </a:r>
            <a:r>
              <a:rPr kumimoji="1" lang="ja-JP" altLang="en-US" sz="3600" dirty="0" smtClean="0">
                <a:solidFill>
                  <a:schemeClr val="tx1"/>
                </a:solidFill>
              </a:rPr>
              <a:t>から再現可能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464" y="1685309"/>
            <a:ext cx="6306973" cy="355555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16506" y="4070234"/>
            <a:ext cx="404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クラブチームと契約も</a:t>
            </a:r>
            <a:r>
              <a:rPr kumimoji="1" lang="en-US" altLang="ja-JP" sz="2400" dirty="0" smtClean="0">
                <a:solidFill>
                  <a:schemeClr val="bg1"/>
                </a:solidFill>
              </a:rPr>
              <a:t>…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088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1159482">
            <a:off x="1341938" y="2754785"/>
            <a:ext cx="8534400" cy="1507067"/>
          </a:xfrm>
        </p:spPr>
        <p:txBody>
          <a:bodyPr>
            <a:normAutofit/>
          </a:bodyPr>
          <a:lstStyle/>
          <a:p>
            <a:r>
              <a:rPr kumimoji="1" lang="ja-JP" altLang="en-US" sz="6000" dirty="0" smtClean="0"/>
              <a:t>シミュレーション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20912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7579" y="965389"/>
            <a:ext cx="8534400" cy="1507067"/>
          </a:xfrm>
        </p:spPr>
        <p:txBody>
          <a:bodyPr>
            <a:normAutofit/>
          </a:bodyPr>
          <a:lstStyle/>
          <a:p>
            <a:r>
              <a:rPr kumimoji="1" lang="en-US" altLang="ja-JP" sz="4400" dirty="0" smtClean="0"/>
              <a:t>Foot TAGS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18585" y="2135103"/>
            <a:ext cx="9685539" cy="4034877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3D CG</a:t>
            </a:r>
          </a:p>
          <a:p>
            <a:pPr lvl="1"/>
            <a:r>
              <a:rPr lang="ja-JP" altLang="en-US" sz="2400" dirty="0"/>
              <a:t>試合映像</a:t>
            </a:r>
            <a:r>
              <a:rPr lang="ja-JP" altLang="en-US" sz="2400" dirty="0" smtClean="0"/>
              <a:t>をそのまま</a:t>
            </a:r>
            <a:r>
              <a:rPr lang="en-US" altLang="ja-JP" sz="2400" dirty="0" smtClean="0"/>
              <a:t>3D CG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pPr lvl="1"/>
            <a:endParaRPr lang="en-US" altLang="ja-JP" sz="2400" dirty="0" smtClean="0"/>
          </a:p>
          <a:p>
            <a:r>
              <a:rPr lang="en-US" altLang="ja-JP" sz="3600" dirty="0" smtClean="0"/>
              <a:t>“</a:t>
            </a:r>
            <a:r>
              <a:rPr lang="ja-JP" altLang="en-US" sz="3600" dirty="0" smtClean="0"/>
              <a:t>新しい</a:t>
            </a:r>
            <a:r>
              <a:rPr lang="en-US" altLang="ja-JP" sz="3600" dirty="0" smtClean="0"/>
              <a:t>”</a:t>
            </a:r>
            <a:r>
              <a:rPr lang="ja-JP" altLang="en-US" sz="3600" dirty="0" smtClean="0"/>
              <a:t>サッカー解説</a:t>
            </a:r>
            <a:endParaRPr lang="en-US" altLang="ja-JP" sz="3600" dirty="0" smtClean="0"/>
          </a:p>
          <a:p>
            <a:pPr lvl="1"/>
            <a:r>
              <a:rPr lang="ja-JP" altLang="en-US" sz="2800" dirty="0"/>
              <a:t>今</a:t>
            </a:r>
            <a:r>
              <a:rPr lang="ja-JP" altLang="en-US" sz="2800" dirty="0" smtClean="0"/>
              <a:t>まで平面だった解説に新たな見方を</a:t>
            </a:r>
            <a:endParaRPr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97297" y="163349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(Tactics </a:t>
            </a:r>
            <a:r>
              <a:rPr lang="en-US" altLang="ja-JP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Analysis Graphics </a:t>
            </a:r>
            <a:r>
              <a:rPr lang="en-US" altLang="ja-JP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Sports)</a:t>
            </a:r>
            <a:endParaRPr kumimoji="1" lang="ja-JP" alt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13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1496" y="942746"/>
            <a:ext cx="8534400" cy="1507067"/>
          </a:xfrm>
        </p:spPr>
        <p:txBody>
          <a:bodyPr/>
          <a:lstStyle/>
          <a:p>
            <a:r>
              <a:rPr lang="ja-JP" altLang="en-US" dirty="0" smtClean="0"/>
              <a:t>もし</a:t>
            </a:r>
            <a:r>
              <a:rPr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1496" y="1471690"/>
            <a:ext cx="8534400" cy="361526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こっち</a:t>
            </a:r>
            <a:r>
              <a:rPr lang="ja-JP" altLang="en-US" sz="2800" dirty="0" smtClean="0"/>
              <a:t>にパスを出していたら</a:t>
            </a:r>
            <a:r>
              <a:rPr lang="en-US" altLang="ja-JP" sz="2800" dirty="0" smtClean="0"/>
              <a:t>…</a:t>
            </a:r>
          </a:p>
          <a:p>
            <a:r>
              <a:rPr kumimoji="1" lang="ja-JP" altLang="en-US" sz="2800" dirty="0"/>
              <a:t>シュートブロックが</a:t>
            </a:r>
            <a:r>
              <a:rPr kumimoji="1" lang="ja-JP" altLang="en-US" sz="2800" dirty="0" smtClean="0"/>
              <a:t>なければ</a:t>
            </a:r>
            <a:r>
              <a:rPr kumimoji="1" lang="en-US" altLang="ja-JP" sz="2800" dirty="0" smtClean="0"/>
              <a:t>…</a:t>
            </a:r>
            <a:endParaRPr kumimoji="1" lang="ja-JP" altLang="en-US" sz="2800" dirty="0"/>
          </a:p>
        </p:txBody>
      </p:sp>
      <p:pic>
        <p:nvPicPr>
          <p:cNvPr id="7170" name="Picture 2" descr="サッカー】久保建英、バルセロナ戦にフル出場もマジョルカはメッシ3発含む5失点大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56" y="1122217"/>
            <a:ext cx="6010944" cy="338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818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引用資料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4212" y="448733"/>
            <a:ext cx="10915121" cy="4377267"/>
          </a:xfrm>
        </p:spPr>
        <p:txBody>
          <a:bodyPr/>
          <a:lstStyle/>
          <a:p>
            <a:r>
              <a:rPr lang="en-US" altLang="ja-JP" dirty="0" smtClean="0"/>
              <a:t>YouTube DAZN Japan</a:t>
            </a:r>
            <a:r>
              <a:rPr lang="ja-JP" altLang="en-US" dirty="0" smtClean="0"/>
              <a:t>様</a:t>
            </a:r>
            <a:r>
              <a:rPr lang="en-US" altLang="ja-JP" dirty="0"/>
              <a:t>(</a:t>
            </a: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www.youtube.com/watch?v=wbdtuUMeRgo</a:t>
            </a:r>
            <a:r>
              <a:rPr lang="en-US" altLang="ja-JP" dirty="0" smtClean="0"/>
              <a:t> )</a:t>
            </a:r>
          </a:p>
          <a:p>
            <a:r>
              <a:rPr lang="en-US" altLang="ja-JP" dirty="0" smtClean="0"/>
              <a:t>YouTube</a:t>
            </a:r>
            <a:r>
              <a:rPr lang="ja-JP" altLang="en-US" dirty="0" smtClean="0"/>
              <a:t> </a:t>
            </a:r>
            <a:r>
              <a:rPr lang="en-US" altLang="ja-JP" dirty="0" smtClean="0"/>
              <a:t>Total Football Channel</a:t>
            </a:r>
            <a:r>
              <a:rPr lang="ja-JP" altLang="en-US" dirty="0"/>
              <a:t> </a:t>
            </a:r>
            <a:r>
              <a:rPr lang="ja-JP" altLang="en-US" dirty="0" smtClean="0"/>
              <a:t>様</a:t>
            </a:r>
            <a:r>
              <a:rPr lang="en-US" altLang="ja-JP" dirty="0" smtClean="0"/>
              <a:t>					(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www.youtube.com/watch?v=GEUaMeLDJvg&amp;t=86s</a:t>
            </a:r>
            <a:r>
              <a:rPr lang="en-US" altLang="ja-JP" dirty="0" smtClean="0"/>
              <a:t> )</a:t>
            </a:r>
          </a:p>
          <a:p>
            <a:r>
              <a:rPr kumimoji="1" lang="en-US" altLang="ja-JP" dirty="0" smtClean="0"/>
              <a:t>Twitter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@Lallatala</a:t>
            </a:r>
            <a:r>
              <a:rPr lang="ja-JP" altLang="en-US" dirty="0"/>
              <a:t> 様</a:t>
            </a:r>
            <a:r>
              <a:rPr lang="en-US" altLang="ja-JP" dirty="0"/>
              <a:t>	</a:t>
            </a:r>
            <a:r>
              <a:rPr lang="en-US" altLang="ja-JP" dirty="0" smtClean="0"/>
              <a:t>(</a:t>
            </a:r>
            <a:r>
              <a:rPr lang="en-US" altLang="ja-JP" dirty="0">
                <a:hlinkClick r:id="rId4"/>
              </a:rPr>
              <a:t>https://</a:t>
            </a:r>
            <a:r>
              <a:rPr lang="en-US" altLang="ja-JP" dirty="0" smtClean="0">
                <a:hlinkClick r:id="rId4"/>
              </a:rPr>
              <a:t>twitter.com/Lallatala/status/1186614511186243584?s=20</a:t>
            </a:r>
            <a:r>
              <a:rPr lang="en-US" altLang="ja-JP" dirty="0" smtClean="0"/>
              <a:t> )</a:t>
            </a:r>
          </a:p>
          <a:p>
            <a:r>
              <a:rPr kumimoji="1" lang="en-US" altLang="ja-JP" dirty="0" smtClean="0"/>
              <a:t>YouTube Shunsuke </a:t>
            </a:r>
            <a:r>
              <a:rPr lang="en-US" altLang="ja-JP" dirty="0" smtClean="0"/>
              <a:t>S</a:t>
            </a:r>
            <a:r>
              <a:rPr kumimoji="1" lang="en-US" altLang="ja-JP" dirty="0" smtClean="0"/>
              <a:t>aito</a:t>
            </a:r>
            <a:r>
              <a:rPr lang="ja-JP" altLang="en-US" dirty="0"/>
              <a:t>様</a:t>
            </a:r>
            <a:r>
              <a:rPr kumimoji="1" lang="en-US" altLang="ja-JP" dirty="0" smtClean="0"/>
              <a:t>	</a:t>
            </a:r>
            <a:r>
              <a:rPr lang="en-US" altLang="ja-JP" dirty="0" smtClean="0"/>
              <a:t>(</a:t>
            </a:r>
            <a:r>
              <a:rPr lang="en-US" altLang="ja-JP" dirty="0">
                <a:hlinkClick r:id="rId5"/>
              </a:rPr>
              <a:t>https://www.youtube.com/watch?v=S1FpjwKqtPs&amp;feature=emb_logo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YouTube Michel Black</a:t>
            </a:r>
            <a:r>
              <a:rPr lang="ja-JP" altLang="en-US" dirty="0" smtClean="0"/>
              <a:t>様 </a:t>
            </a:r>
            <a:r>
              <a:rPr lang="en-US" altLang="ja-JP" dirty="0"/>
              <a:t>(</a:t>
            </a:r>
            <a:r>
              <a:rPr lang="en-US" altLang="ja-JP" dirty="0">
                <a:hlinkClick r:id="rId6"/>
              </a:rPr>
              <a:t>https://</a:t>
            </a:r>
            <a:r>
              <a:rPr lang="en-US" altLang="ja-JP" dirty="0" smtClean="0">
                <a:hlinkClick r:id="rId6"/>
              </a:rPr>
              <a:t>www.youtube.com/watch?v=rIr-nX63dUA</a:t>
            </a:r>
            <a:r>
              <a:rPr lang="en-US" altLang="ja-JP" dirty="0" smtClean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018270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ご清聴ありがとうございました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93122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FA 21』：知っておくべき基本情報 | ビデオゲーム | レッドブ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033" y="2419760"/>
            <a:ext cx="7468767" cy="42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833" y="4769136"/>
            <a:ext cx="8534400" cy="1507067"/>
          </a:xfrm>
        </p:spPr>
        <p:txBody>
          <a:bodyPr/>
          <a:lstStyle/>
          <a:p>
            <a:r>
              <a:rPr kumimoji="1" lang="ja-JP" altLang="en-US" dirty="0" smtClean="0"/>
              <a:t>サッカーゲーム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349083"/>
            <a:ext cx="7362408" cy="4141355"/>
          </a:xfrm>
        </p:spPr>
      </p:pic>
      <p:sp>
        <p:nvSpPr>
          <p:cNvPr id="8" name="タイトル 1"/>
          <p:cNvSpPr txBox="1">
            <a:spLocks/>
          </p:cNvSpPr>
          <p:nvPr/>
        </p:nvSpPr>
        <p:spPr>
          <a:xfrm rot="21086038">
            <a:off x="1929369" y="1916112"/>
            <a:ext cx="9071201" cy="289135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sz="6000" dirty="0" smtClean="0"/>
              <a:t>“</a:t>
            </a:r>
            <a:r>
              <a:rPr lang="ja-JP" altLang="en-US" sz="6000" dirty="0" smtClean="0"/>
              <a:t>現実</a:t>
            </a:r>
            <a:r>
              <a:rPr lang="en-US" altLang="ja-JP" sz="6000" dirty="0" smtClean="0"/>
              <a:t>”</a:t>
            </a:r>
            <a:r>
              <a:rPr lang="ja-JP" altLang="en-US" sz="6000" dirty="0" smtClean="0"/>
              <a:t>を</a:t>
            </a:r>
            <a:r>
              <a:rPr lang="en-US" altLang="ja-JP" sz="6000" dirty="0" smtClean="0"/>
              <a:t>”</a:t>
            </a:r>
            <a:r>
              <a:rPr lang="ja-JP" altLang="en-US" sz="6000" dirty="0" smtClean="0"/>
              <a:t>ゲーム</a:t>
            </a:r>
            <a:r>
              <a:rPr lang="en-US" altLang="ja-JP" sz="6000" dirty="0" smtClean="0"/>
              <a:t>”</a:t>
            </a:r>
            <a:r>
              <a:rPr lang="ja-JP" altLang="en-US" sz="6000" dirty="0" smtClean="0"/>
              <a:t>に</a:t>
            </a:r>
            <a:r>
              <a:rPr lang="en-US" altLang="ja-JP" sz="6000" dirty="0" smtClean="0"/>
              <a:t/>
            </a:r>
            <a:br>
              <a:rPr lang="en-US" altLang="ja-JP" sz="6000" dirty="0" smtClean="0"/>
            </a:br>
            <a:r>
              <a:rPr lang="ja-JP" altLang="en-US" sz="6000" dirty="0" smtClean="0"/>
              <a:t>　　　　　してしまおう</a:t>
            </a:r>
            <a:endParaRPr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94793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6" dur="indefinite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7" y="260782"/>
            <a:ext cx="6476702" cy="364314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2902" y="3200663"/>
            <a:ext cx="2256070" cy="703264"/>
          </a:xfrm>
        </p:spPr>
        <p:txBody>
          <a:bodyPr>
            <a:normAutofit fontScale="90000"/>
          </a:bodyPr>
          <a:lstStyle/>
          <a:p>
            <a:r>
              <a:rPr kumimoji="1" lang="en-US" altLang="ja-JP" sz="4800" dirty="0" smtClean="0">
                <a:solidFill>
                  <a:schemeClr val="bg1"/>
                </a:solidFill>
              </a:rPr>
              <a:t>PIFU</a:t>
            </a:r>
            <a:endParaRPr kumimoji="1" lang="ja-JP" altLang="en-US" sz="4800" dirty="0">
              <a:solidFill>
                <a:schemeClr val="bg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32" y="3198089"/>
            <a:ext cx="7017368" cy="343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84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想定ユーザ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03868" y="2983172"/>
            <a:ext cx="8414744" cy="1317895"/>
          </a:xfrm>
        </p:spPr>
        <p:txBody>
          <a:bodyPr/>
          <a:lstStyle/>
          <a:p>
            <a:r>
              <a:rPr kumimoji="1" lang="en-US" altLang="ja-JP" dirty="0" smtClean="0"/>
              <a:t>DAZN</a:t>
            </a:r>
            <a:r>
              <a:rPr kumimoji="1" lang="ja-JP" altLang="en-US" dirty="0" smtClean="0"/>
              <a:t>の総視聴時間</a:t>
            </a:r>
            <a:r>
              <a:rPr kumimoji="1" lang="en-US" altLang="ja-JP" dirty="0" smtClean="0"/>
              <a:t>:1.43</a:t>
            </a:r>
            <a:r>
              <a:rPr kumimoji="1" lang="ja-JP" altLang="en-US" dirty="0" smtClean="0"/>
              <a:t>億時間</a:t>
            </a:r>
            <a:endParaRPr kumimoji="1" lang="en-US" altLang="ja-JP" dirty="0" smtClean="0"/>
          </a:p>
          <a:p>
            <a:r>
              <a:rPr lang="ja-JP" altLang="en-US" dirty="0" smtClean="0"/>
              <a:t>サッカーの総視聴時間</a:t>
            </a:r>
            <a:r>
              <a:rPr lang="en-US" altLang="ja-JP" dirty="0" smtClean="0"/>
              <a:t>:8740</a:t>
            </a:r>
            <a:r>
              <a:rPr lang="ja-JP" altLang="en-US" dirty="0" smtClean="0"/>
              <a:t>万時間</a:t>
            </a:r>
            <a:endParaRPr kumimoji="1" lang="ja-JP" altLang="en-US" dirty="0"/>
          </a:p>
        </p:txBody>
      </p:sp>
      <p:pic>
        <p:nvPicPr>
          <p:cNvPr id="1026" name="Picture 2" descr="https://manamina.valuesccg.com/uploads/content/image/18775/image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187"/>
            <a:ext cx="12192000" cy="24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742446" y="6180664"/>
            <a:ext cx="52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e</a:t>
            </a:r>
            <a:r>
              <a:rPr kumimoji="1" lang="en-US" altLang="ja-JP" dirty="0" err="1" smtClean="0"/>
              <a:t>mark</a:t>
            </a:r>
            <a:r>
              <a:rPr kumimoji="1" lang="en-US" altLang="ja-JP" dirty="0" smtClean="0"/>
              <a:t>+ </a:t>
            </a:r>
            <a:r>
              <a:rPr kumimoji="1" lang="ja-JP" altLang="en-US" dirty="0" smtClean="0"/>
              <a:t>より</a:t>
            </a:r>
            <a:r>
              <a:rPr kumimoji="1" lang="en-US" altLang="ja-JP" dirty="0"/>
              <a:t>(https://www.valuesccg.com/)</a:t>
            </a:r>
            <a:endParaRPr kumimoji="1" lang="ja-JP" altLang="en-US" dirty="0"/>
          </a:p>
        </p:txBody>
      </p:sp>
      <p:pic>
        <p:nvPicPr>
          <p:cNvPr id="7" name="Picture 8" descr="フォームの回答のグラフ。質問のタイトル: このサービスを利用したいと考えますか？。回答数: 7 件の回答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3175058"/>
            <a:ext cx="5796809" cy="243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251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最終発表用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3501" y="0"/>
            <a:ext cx="6846132" cy="6846134"/>
          </a:xfrm>
        </p:spPr>
      </p:pic>
    </p:spTree>
    <p:extLst>
      <p:ext uri="{BB962C8B-B14F-4D97-AF65-F5344CB8AC3E}">
        <p14:creationId xmlns:p14="http://schemas.microsoft.com/office/powerpoint/2010/main" val="30251398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1086038">
            <a:off x="1420661" y="2560413"/>
            <a:ext cx="10079261" cy="1507067"/>
          </a:xfrm>
        </p:spPr>
        <p:txBody>
          <a:bodyPr>
            <a:noAutofit/>
          </a:bodyPr>
          <a:lstStyle/>
          <a:p>
            <a:r>
              <a:rPr lang="ja-JP" altLang="en-US" sz="6000" dirty="0"/>
              <a:t>試合</a:t>
            </a:r>
            <a:r>
              <a:rPr lang="ja-JP" altLang="en-US" sz="6000" dirty="0" smtClean="0"/>
              <a:t>をそのまま</a:t>
            </a:r>
            <a:r>
              <a:rPr lang="en-US" altLang="ja-JP" sz="6000" dirty="0" smtClean="0"/>
              <a:t>3DCG</a:t>
            </a:r>
            <a:r>
              <a:rPr lang="ja-JP" altLang="en-US" sz="6000" dirty="0" smtClean="0"/>
              <a:t>へ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527335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9821" y="5312050"/>
            <a:ext cx="4511471" cy="53833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試合映像を</a:t>
            </a:r>
            <a:r>
              <a:rPr kumimoji="1" lang="en-US" altLang="ja-JP" dirty="0" smtClean="0"/>
              <a:t>3D CG</a:t>
            </a:r>
            <a:r>
              <a:rPr kumimoji="1" lang="ja-JP" altLang="en-US" dirty="0" smtClean="0"/>
              <a:t>へ</a:t>
            </a:r>
            <a:endParaRPr kumimoji="1" lang="ja-JP" altLang="en-US" dirty="0"/>
          </a:p>
        </p:txBody>
      </p:sp>
      <p:pic>
        <p:nvPicPr>
          <p:cNvPr id="1026" name="Picture 2" descr="https://lh4.googleusercontent.com/oQjMc6BEinQdQyrnwodXuZVNGbsOas1e7Nckl-NAN3vGS6Lh56JKvHJP7hthN31sG-AjfhU-SpWKFv2TGqCp5kb5j1TqGUJ3CaiFPaBJe4CSAKIF3Ryrv-JwuSbjo6X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0" y="549027"/>
            <a:ext cx="6315785" cy="27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tmJqk6imOgq300o4AfUt4_aGRnpjvacCnDn7I1e2vUznxHMeb7VFYq47GEHXyDTtH543xnZoyliauklTD7ysrHprUq59UNatfvICgtjDptIlwGkLg-LQuit48CVHp_P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2" y="3472640"/>
            <a:ext cx="6011334" cy="31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622985" y="2652765"/>
            <a:ext cx="180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試合映像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27560" y="3637503"/>
            <a:ext cx="138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Unity</a:t>
            </a:r>
            <a:endParaRPr kumimoji="1" lang="ja-JP" altLang="en-US" sz="3600" dirty="0"/>
          </a:p>
        </p:txBody>
      </p:sp>
      <p:sp>
        <p:nvSpPr>
          <p:cNvPr id="7" name="下カーブ矢印 6"/>
          <p:cNvSpPr/>
          <p:nvPr/>
        </p:nvSpPr>
        <p:spPr>
          <a:xfrm rot="2728886">
            <a:off x="6576608" y="2081988"/>
            <a:ext cx="1959160" cy="733392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091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28981"/>
            <a:ext cx="7667486" cy="366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764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1020072">
            <a:off x="1887929" y="1692596"/>
            <a:ext cx="10623182" cy="2737842"/>
          </a:xfrm>
        </p:spPr>
        <p:txBody>
          <a:bodyPr>
            <a:normAutofit/>
          </a:bodyPr>
          <a:lstStyle/>
          <a:p>
            <a:r>
              <a:rPr lang="ja-JP" altLang="en-US" sz="6000" dirty="0" smtClean="0"/>
              <a:t>新しい形の解説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268512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800" dirty="0"/>
              <a:t>従来</a:t>
            </a:r>
            <a:r>
              <a:rPr lang="ja-JP" altLang="en-US" sz="4800" dirty="0" smtClean="0"/>
              <a:t>の解説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2050" name="Picture 2" descr="画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86" y="2117755"/>
            <a:ext cx="5848586" cy="40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556523"/>
            <a:ext cx="6656967" cy="37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61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589" y="1259719"/>
            <a:ext cx="7449135" cy="41901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10" y="3316685"/>
            <a:ext cx="6590356" cy="267771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97" y="1347818"/>
            <a:ext cx="9681187" cy="484059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 rot="21133847">
            <a:off x="429832" y="789686"/>
            <a:ext cx="567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u="sng" dirty="0" smtClean="0"/>
              <a:t>さらに面白い解説に</a:t>
            </a:r>
            <a:r>
              <a:rPr kumimoji="1" lang="en-US" altLang="ja-JP" sz="3600" u="sng" dirty="0" smtClean="0"/>
              <a:t>…</a:t>
            </a:r>
            <a:endParaRPr kumimoji="1" lang="ja-JP" alt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6170967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25 -0.25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スライス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10469</TotalTime>
  <Words>201</Words>
  <Application>Microsoft Office PowerPoint</Application>
  <PresentationFormat>ワイド画面</PresentationFormat>
  <Paragraphs>63</Paragraphs>
  <Slides>25</Slides>
  <Notes>3</Notes>
  <HiddenSlides>3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メイリオ</vt:lpstr>
      <vt:lpstr>游ゴシック</vt:lpstr>
      <vt:lpstr>Century Gothic</vt:lpstr>
      <vt:lpstr>Wingdings 3</vt:lpstr>
      <vt:lpstr>スライス</vt:lpstr>
      <vt:lpstr>foot TAgs</vt:lpstr>
      <vt:lpstr>Foot TAGS</vt:lpstr>
      <vt:lpstr>PowerPoint プレゼンテーション</vt:lpstr>
      <vt:lpstr>試合をそのまま3DCGへ</vt:lpstr>
      <vt:lpstr>試合映像を3D CGへ</vt:lpstr>
      <vt:lpstr>PowerPoint プレゼンテーション</vt:lpstr>
      <vt:lpstr>新しい形の解説</vt:lpstr>
      <vt:lpstr>従来の解説</vt:lpstr>
      <vt:lpstr>PowerPoint プレゼンテーション</vt:lpstr>
      <vt:lpstr>アンケート結果</vt:lpstr>
      <vt:lpstr>収入</vt:lpstr>
      <vt:lpstr>支出</vt:lpstr>
      <vt:lpstr>収支</vt:lpstr>
      <vt:lpstr>今後の展望</vt:lpstr>
      <vt:lpstr>他スポーツへの応用</vt:lpstr>
      <vt:lpstr>PowerPoint プレゼンテーション</vt:lpstr>
      <vt:lpstr>教材としての利用</vt:lpstr>
      <vt:lpstr>PowerPoint プレゼンテーション</vt:lpstr>
      <vt:lpstr>シミュレーション</vt:lpstr>
      <vt:lpstr>もし…</vt:lpstr>
      <vt:lpstr>引用資料</vt:lpstr>
      <vt:lpstr>ご清聴ありがとうございました</vt:lpstr>
      <vt:lpstr>サッカーゲーム</vt:lpstr>
      <vt:lpstr>PIFU</vt:lpstr>
      <vt:lpstr>想定ユーザ</vt:lpstr>
    </vt:vector>
  </TitlesOfParts>
  <Company>東京工科大学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サッカー解説アプリ</dc:title>
  <dc:creator>岩崎 陸隼</dc:creator>
  <cp:lastModifiedBy>岩崎 陸隼</cp:lastModifiedBy>
  <cp:revision>66</cp:revision>
  <dcterms:created xsi:type="dcterms:W3CDTF">2021-01-07T17:33:40Z</dcterms:created>
  <dcterms:modified xsi:type="dcterms:W3CDTF">2021-02-15T05:07:46Z</dcterms:modified>
</cp:coreProperties>
</file>